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8" d="100"/>
          <a:sy n="118" d="100"/>
        </p:scale>
        <p:origin x="318"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9FFF-16BE-4F49-9965-B67375EC8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BD212274-C589-4151-B818-3386F93F3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912841D7-616C-4F6A-A3BC-AF4C065664BD}"/>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6FABDC7D-E92A-4A4E-AB97-F0D18269FB79}"/>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F23F8290-54ED-4E52-9CFB-E340F4C2D764}"/>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40076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CA98-39FB-44B0-97E5-43EFABAFA2C0}"/>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45FC8B01-1C98-4FD3-8374-875338550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A7FD71EB-41ED-4058-B591-3AC68A9AC770}"/>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BBCBAEA4-A951-493E-B3CE-FBAC03591D81}"/>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0EFC282-4070-4DF2-8673-210C3707F6C5}"/>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14806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E66CB-CEA8-4420-B50E-1AD1CF8EC3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EFEB136B-0915-4A05-907E-44A5808592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91416BF2-D045-43B1-86DB-0331F770FC4B}"/>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AEE3EC9B-5796-4B04-8E5D-95F5A064AC66}"/>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9F8BD220-6012-45F9-9951-824F0EFE3C54}"/>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44027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66E1-8167-4013-A734-8F47AE07C379}"/>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FDF9A4A1-1EDF-412B-BA16-691D61342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BBB05E54-78FE-4994-8FEE-82E773963EC2}"/>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F52F80CB-92B4-4CF9-BF4E-36D8CAEA6583}"/>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B7DC84C-78AF-4C9D-BBCF-C159FB5C2064}"/>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87421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8D12-7D4E-4872-8F26-299D4C3FE5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77AA333A-CE5C-4436-8EC6-82C42C751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A270F5-7A4A-4F8C-B33F-EA1BAB5D2555}"/>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E4CF88B8-DF02-44B4-A0B3-B3B8DFD7DC6F}"/>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2C350D3D-7C3C-4C84-BC41-E56487797D4A}"/>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40180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BC3D-41BF-4790-B4BC-E81317B865F2}"/>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F04E1416-A4FB-457F-A075-1A4A1ADA5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9B21E2CB-6098-4453-BDC6-EECBBFC2F0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E0774D88-1A40-4BE0-88DC-67A98A9D2102}"/>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6" name="Footer Placeholder 5">
            <a:extLst>
              <a:ext uri="{FF2B5EF4-FFF2-40B4-BE49-F238E27FC236}">
                <a16:creationId xmlns:a16="http://schemas.microsoft.com/office/drawing/2014/main" id="{234166A2-7C9B-4874-8383-4969FC3322F8}"/>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5B8B63C5-2A50-4A0E-BDE7-3836958E8856}"/>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98892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F65D-DF22-4399-A7CA-788207EC5903}"/>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BFDFB207-CBF6-4FD1-9716-9A5AE8C41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F5B40-4B13-4E2E-8589-36F90682A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28221A3D-5525-410E-A7AA-C7C4D16C2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FA7AD-0CE6-46DA-B6DA-6EE69E1D12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C8F0018E-F813-4509-97F9-7FBCD58D0248}"/>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8" name="Footer Placeholder 7">
            <a:extLst>
              <a:ext uri="{FF2B5EF4-FFF2-40B4-BE49-F238E27FC236}">
                <a16:creationId xmlns:a16="http://schemas.microsoft.com/office/drawing/2014/main" id="{DED5C693-1DF2-4CAD-82AC-16476CFBCCBA}"/>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C9948D51-9B81-4940-975C-62D527F4C8B0}"/>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89081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BE5E-6FFF-4D4F-88DE-8CEC7C09CC23}"/>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E6A522D9-71E7-494D-BA38-F3F8CC199ED1}"/>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4" name="Footer Placeholder 3">
            <a:extLst>
              <a:ext uri="{FF2B5EF4-FFF2-40B4-BE49-F238E27FC236}">
                <a16:creationId xmlns:a16="http://schemas.microsoft.com/office/drawing/2014/main" id="{AB37AFDD-1C31-4182-957D-2EE3CB146D50}"/>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92ED71A2-CD9E-496E-A383-D577B99C79E4}"/>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34751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72506-5C92-4E14-A519-5A8F60F8218A}"/>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3" name="Footer Placeholder 2">
            <a:extLst>
              <a:ext uri="{FF2B5EF4-FFF2-40B4-BE49-F238E27FC236}">
                <a16:creationId xmlns:a16="http://schemas.microsoft.com/office/drawing/2014/main" id="{5B813B3F-F9B9-4373-85FE-D40D173807D9}"/>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F84C3F30-0DA2-4FBD-ABCC-A6C087E796EA}"/>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37306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829E-CDD2-41FA-8853-B0A426602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E2610506-C0E2-4213-A2F8-A98EAE7D7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BFC36B0E-2B50-46E3-B19C-BF0DAB2B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C634A-3946-470D-B44C-62D53024DB8B}"/>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6" name="Footer Placeholder 5">
            <a:extLst>
              <a:ext uri="{FF2B5EF4-FFF2-40B4-BE49-F238E27FC236}">
                <a16:creationId xmlns:a16="http://schemas.microsoft.com/office/drawing/2014/main" id="{323481D7-B486-4D95-826D-B1C7FCEDEEA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D4F13238-9636-4AB4-93FF-E631575D6A7D}"/>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159643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9E14-4B11-488E-AB5F-F9B5EC09A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15EF4435-2B5E-452C-A861-2ACE25BC0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B35C6526-C2ED-4D7C-8898-7F359B26F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44A05-E3D5-43D1-B9CE-42E6E6F386A3}"/>
              </a:ext>
            </a:extLst>
          </p:cNvPr>
          <p:cNvSpPr>
            <a:spLocks noGrp="1"/>
          </p:cNvSpPr>
          <p:nvPr>
            <p:ph type="dt" sz="half" idx="10"/>
          </p:nvPr>
        </p:nvSpPr>
        <p:spPr/>
        <p:txBody>
          <a:bodyPr/>
          <a:lstStyle/>
          <a:p>
            <a:fld id="{0DD32DE8-8268-45ED-8971-681B926C4C26}" type="datetimeFigureOut">
              <a:rPr lang="es-MX" smtClean="0"/>
              <a:t>28.7.2021</a:t>
            </a:fld>
            <a:endParaRPr lang="es-MX"/>
          </a:p>
        </p:txBody>
      </p:sp>
      <p:sp>
        <p:nvSpPr>
          <p:cNvPr id="6" name="Footer Placeholder 5">
            <a:extLst>
              <a:ext uri="{FF2B5EF4-FFF2-40B4-BE49-F238E27FC236}">
                <a16:creationId xmlns:a16="http://schemas.microsoft.com/office/drawing/2014/main" id="{DF2C8015-92A4-40B6-BD25-E186A1F92765}"/>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E6569DFF-D5FD-4AA6-AC97-79844127502C}"/>
              </a:ext>
            </a:extLst>
          </p:cNvPr>
          <p:cNvSpPr>
            <a:spLocks noGrp="1"/>
          </p:cNvSpPr>
          <p:nvPr>
            <p:ph type="sldNum" sz="quarter" idx="12"/>
          </p:nvPr>
        </p:nvSpPr>
        <p:spPr/>
        <p:txBody>
          <a:bodyPr/>
          <a:lstStyle/>
          <a:p>
            <a:fld id="{33DDD5CB-493C-4174-BEE9-E76DA6282F1B}" type="slidenum">
              <a:rPr lang="es-MX" smtClean="0"/>
              <a:t>‹#›</a:t>
            </a:fld>
            <a:endParaRPr lang="es-MX"/>
          </a:p>
        </p:txBody>
      </p:sp>
    </p:spTree>
    <p:extLst>
      <p:ext uri="{BB962C8B-B14F-4D97-AF65-F5344CB8AC3E}">
        <p14:creationId xmlns:p14="http://schemas.microsoft.com/office/powerpoint/2010/main" val="61936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C5A6C-0F03-4A29-9BC4-7743D60BA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AA846F8C-0410-4468-AF31-E95A2220E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97F7E156-4AC4-45BD-AB0C-C3E0EEB83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32DE8-8268-45ED-8971-681B926C4C26}" type="datetimeFigureOut">
              <a:rPr lang="es-MX" smtClean="0"/>
              <a:t>28.7.2021</a:t>
            </a:fld>
            <a:endParaRPr lang="es-MX"/>
          </a:p>
        </p:txBody>
      </p:sp>
      <p:sp>
        <p:nvSpPr>
          <p:cNvPr id="5" name="Footer Placeholder 4">
            <a:extLst>
              <a:ext uri="{FF2B5EF4-FFF2-40B4-BE49-F238E27FC236}">
                <a16:creationId xmlns:a16="http://schemas.microsoft.com/office/drawing/2014/main" id="{CE5180DB-5CFD-40DC-8ABE-B09962331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8A4179B3-0A53-49D8-ABB1-D271453CA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DD5CB-493C-4174-BEE9-E76DA6282F1B}" type="slidenum">
              <a:rPr lang="es-MX" smtClean="0"/>
              <a:t>‹#›</a:t>
            </a:fld>
            <a:endParaRPr lang="es-MX"/>
          </a:p>
        </p:txBody>
      </p:sp>
    </p:spTree>
    <p:extLst>
      <p:ext uri="{BB962C8B-B14F-4D97-AF65-F5344CB8AC3E}">
        <p14:creationId xmlns:p14="http://schemas.microsoft.com/office/powerpoint/2010/main" val="401809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cos-trabajos-libres.gastro.org.m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0887-4631-4AC1-8EBB-4AED1E1BE0F1}"/>
              </a:ext>
            </a:extLst>
          </p:cNvPr>
          <p:cNvSpPr>
            <a:spLocks noGrp="1"/>
          </p:cNvSpPr>
          <p:nvPr>
            <p:ph type="ctrTitle"/>
          </p:nvPr>
        </p:nvSpPr>
        <p:spPr>
          <a:xfrm>
            <a:off x="1524000" y="1852081"/>
            <a:ext cx="9144000" cy="2387600"/>
          </a:xfrm>
        </p:spPr>
        <p:txBody>
          <a:bodyPr>
            <a:normAutofit/>
          </a:bodyPr>
          <a:lstStyle/>
          <a:p>
            <a:r>
              <a:rPr lang="es-419" sz="4800" dirty="0">
                <a:latin typeface="Arial" panose="020B0604020202020204" pitchFamily="34" charset="0"/>
                <a:cs typeface="Arial" panose="020B0604020202020204" pitchFamily="34" charset="0"/>
              </a:rPr>
              <a:t>¿Cómo acceder a la plataforma de trabajos libres?</a:t>
            </a:r>
            <a:endParaRPr lang="es-MX"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9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20CCF94-62FF-472D-850A-D5AB93C4775E}"/>
              </a:ext>
            </a:extLst>
          </p:cNvPr>
          <p:cNvSpPr>
            <a:spLocks noGrp="1"/>
          </p:cNvSpPr>
          <p:nvPr>
            <p:ph idx="1"/>
          </p:nvPr>
        </p:nvSpPr>
        <p:spPr>
          <a:xfrm>
            <a:off x="838200" y="764697"/>
            <a:ext cx="10515600" cy="5412266"/>
          </a:xfrm>
        </p:spPr>
        <p:txBody>
          <a:bodyPr/>
          <a:lstStyle/>
          <a:p>
            <a:pPr marL="0" indent="0" algn="ctr">
              <a:buNone/>
            </a:pPr>
            <a:r>
              <a:rPr lang="es-419" dirty="0"/>
              <a:t>Para acceder a la plataforma de carga de trabajos de la AMG, accedemos a la dirección</a:t>
            </a:r>
          </a:p>
          <a:p>
            <a:pPr marL="0" indent="0" algn="ctr">
              <a:buNone/>
            </a:pPr>
            <a:r>
              <a:rPr lang="es-419" dirty="0">
                <a:hlinkClick r:id="rId2"/>
              </a:rPr>
              <a:t>https://ecos-trabajos-libres.gastro.org.mx/</a:t>
            </a:r>
            <a:r>
              <a:rPr lang="es-419" dirty="0"/>
              <a:t> </a:t>
            </a:r>
          </a:p>
          <a:p>
            <a:pPr marL="0" indent="0" algn="ctr">
              <a:buNone/>
            </a:pPr>
            <a:endParaRPr lang="es-419" dirty="0"/>
          </a:p>
          <a:p>
            <a:pPr marL="0" indent="0" algn="ctr">
              <a:buNone/>
            </a:pPr>
            <a:endParaRPr lang="es-MX" dirty="0"/>
          </a:p>
        </p:txBody>
      </p:sp>
      <p:pic>
        <p:nvPicPr>
          <p:cNvPr id="10" name="Picture 9">
            <a:extLst>
              <a:ext uri="{FF2B5EF4-FFF2-40B4-BE49-F238E27FC236}">
                <a16:creationId xmlns:a16="http://schemas.microsoft.com/office/drawing/2014/main" id="{C6D4AF9D-1476-46A6-8851-ACD61D141638}"/>
              </a:ext>
            </a:extLst>
          </p:cNvPr>
          <p:cNvPicPr>
            <a:picLocks noChangeAspect="1"/>
          </p:cNvPicPr>
          <p:nvPr/>
        </p:nvPicPr>
        <p:blipFill>
          <a:blip r:embed="rId3"/>
          <a:stretch>
            <a:fillRect/>
          </a:stretch>
        </p:blipFill>
        <p:spPr>
          <a:xfrm>
            <a:off x="1985682" y="2450413"/>
            <a:ext cx="8220635" cy="3897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4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25233-F76B-4018-8159-BE14F6B5C477}"/>
              </a:ext>
            </a:extLst>
          </p:cNvPr>
          <p:cNvSpPr>
            <a:spLocks noGrp="1"/>
          </p:cNvSpPr>
          <p:nvPr>
            <p:ph idx="1"/>
          </p:nvPr>
        </p:nvSpPr>
        <p:spPr>
          <a:xfrm>
            <a:off x="838200" y="828816"/>
            <a:ext cx="10515600" cy="5348147"/>
          </a:xfrm>
        </p:spPr>
        <p:txBody>
          <a:bodyPr/>
          <a:lstStyle/>
          <a:p>
            <a:pPr marL="0" indent="0">
              <a:buNone/>
            </a:pPr>
            <a:r>
              <a:rPr lang="es-419" dirty="0"/>
              <a:t>Si usted es socio de la AMG, o se ha registrado previamente en el sitio de la AMG a algún evento, puede usar ese mismo usuario (e-mail) y contraseña para acceder.</a:t>
            </a:r>
          </a:p>
          <a:p>
            <a:pPr marL="0" indent="0">
              <a:buNone/>
            </a:pPr>
            <a:endParaRPr lang="es-419" dirty="0"/>
          </a:p>
          <a:p>
            <a:pPr marL="0" indent="0">
              <a:buNone/>
            </a:pPr>
            <a:r>
              <a:rPr lang="es-419" dirty="0"/>
              <a:t>En caso contrario puede registrarse dando clic en el botón registrarse:</a:t>
            </a:r>
            <a:endParaRPr lang="es-MX" dirty="0"/>
          </a:p>
        </p:txBody>
      </p:sp>
      <p:pic>
        <p:nvPicPr>
          <p:cNvPr id="5" name="Picture 4">
            <a:extLst>
              <a:ext uri="{FF2B5EF4-FFF2-40B4-BE49-F238E27FC236}">
                <a16:creationId xmlns:a16="http://schemas.microsoft.com/office/drawing/2014/main" id="{8FFE6B71-D09E-4AB9-B829-5D1F7198BFF9}"/>
              </a:ext>
            </a:extLst>
          </p:cNvPr>
          <p:cNvPicPr>
            <a:picLocks noChangeAspect="1"/>
          </p:cNvPicPr>
          <p:nvPr/>
        </p:nvPicPr>
        <p:blipFill>
          <a:blip r:embed="rId2"/>
          <a:stretch>
            <a:fillRect/>
          </a:stretch>
        </p:blipFill>
        <p:spPr>
          <a:xfrm>
            <a:off x="3906847" y="3726293"/>
            <a:ext cx="3886741" cy="1543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478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5351-451E-4EBB-9593-2A49072DB391}"/>
              </a:ext>
            </a:extLst>
          </p:cNvPr>
          <p:cNvSpPr>
            <a:spLocks noGrp="1"/>
          </p:cNvSpPr>
          <p:nvPr>
            <p:ph type="title"/>
          </p:nvPr>
        </p:nvSpPr>
        <p:spPr/>
        <p:txBody>
          <a:bodyPr/>
          <a:lstStyle/>
          <a:p>
            <a:r>
              <a:rPr lang="es-419" dirty="0"/>
              <a:t>Proceso de registro</a:t>
            </a:r>
            <a:endParaRPr lang="es-MX" dirty="0"/>
          </a:p>
        </p:txBody>
      </p:sp>
      <p:pic>
        <p:nvPicPr>
          <p:cNvPr id="6" name="Content Placeholder 5">
            <a:extLst>
              <a:ext uri="{FF2B5EF4-FFF2-40B4-BE49-F238E27FC236}">
                <a16:creationId xmlns:a16="http://schemas.microsoft.com/office/drawing/2014/main" id="{A8054D58-0779-4F51-81B4-7B6A51E0CAD1}"/>
              </a:ext>
            </a:extLst>
          </p:cNvPr>
          <p:cNvPicPr>
            <a:picLocks noGrp="1" noChangeAspect="1"/>
          </p:cNvPicPr>
          <p:nvPr>
            <p:ph sz="half" idx="1"/>
          </p:nvPr>
        </p:nvPicPr>
        <p:blipFill>
          <a:blip r:embed="rId2"/>
          <a:stretch>
            <a:fillRect/>
          </a:stretch>
        </p:blipFill>
        <p:spPr>
          <a:xfrm>
            <a:off x="972141" y="1825625"/>
            <a:ext cx="4472283" cy="4351338"/>
          </a:xfrm>
        </p:spPr>
      </p:pic>
      <p:sp>
        <p:nvSpPr>
          <p:cNvPr id="4" name="Content Placeholder 3">
            <a:extLst>
              <a:ext uri="{FF2B5EF4-FFF2-40B4-BE49-F238E27FC236}">
                <a16:creationId xmlns:a16="http://schemas.microsoft.com/office/drawing/2014/main" id="{631C3322-C48B-46E1-BF09-C32FA47DE32B}"/>
              </a:ext>
            </a:extLst>
          </p:cNvPr>
          <p:cNvSpPr>
            <a:spLocks noGrp="1"/>
          </p:cNvSpPr>
          <p:nvPr>
            <p:ph sz="half" idx="2"/>
          </p:nvPr>
        </p:nvSpPr>
        <p:spPr/>
        <p:txBody>
          <a:bodyPr>
            <a:normAutofit fontScale="92500" lnSpcReduction="10000"/>
          </a:bodyPr>
          <a:lstStyle/>
          <a:p>
            <a:pPr marL="0" indent="0">
              <a:buNone/>
            </a:pPr>
            <a:r>
              <a:rPr lang="es-419" dirty="0"/>
              <a:t>En el proceso de registro se le piden datos como título (Dr., Lic., Mtro.), su(s) nombre(s), apellido paterno, apellido materno (no es obligatorio en caso de no tenerlo), correo electrónico que usará para acceder y para notificaciones, la contraseña que desea poner y algunos datos adicionales.</a:t>
            </a:r>
          </a:p>
          <a:p>
            <a:pPr marL="0" indent="0">
              <a:buNone/>
            </a:pPr>
            <a:endParaRPr lang="es-MX" dirty="0"/>
          </a:p>
          <a:p>
            <a:pPr marL="0" indent="0">
              <a:buNone/>
            </a:pPr>
            <a:r>
              <a:rPr lang="es-MX" dirty="0"/>
              <a:t>Una vez registrado será llevado a su panel de autor.</a:t>
            </a:r>
            <a:endParaRPr lang="es-419" dirty="0"/>
          </a:p>
        </p:txBody>
      </p:sp>
    </p:spTree>
    <p:extLst>
      <p:ext uri="{BB962C8B-B14F-4D97-AF65-F5344CB8AC3E}">
        <p14:creationId xmlns:p14="http://schemas.microsoft.com/office/powerpoint/2010/main" val="331496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25233-F76B-4018-8159-BE14F6B5C477}"/>
              </a:ext>
            </a:extLst>
          </p:cNvPr>
          <p:cNvSpPr>
            <a:spLocks noGrp="1"/>
          </p:cNvSpPr>
          <p:nvPr>
            <p:ph idx="1"/>
          </p:nvPr>
        </p:nvSpPr>
        <p:spPr>
          <a:xfrm>
            <a:off x="838200" y="828816"/>
            <a:ext cx="10515600" cy="5348147"/>
          </a:xfrm>
        </p:spPr>
        <p:txBody>
          <a:bodyPr/>
          <a:lstStyle/>
          <a:p>
            <a:pPr marL="0" indent="0">
              <a:buNone/>
            </a:pPr>
            <a:r>
              <a:rPr lang="es-419" dirty="0"/>
              <a:t>Si usted ya está registrado, puede iniciar sesión usando el botón Iniciar Sesión:</a:t>
            </a:r>
            <a:endParaRPr lang="es-MX" dirty="0"/>
          </a:p>
        </p:txBody>
      </p:sp>
      <p:pic>
        <p:nvPicPr>
          <p:cNvPr id="4" name="Picture 3">
            <a:extLst>
              <a:ext uri="{FF2B5EF4-FFF2-40B4-BE49-F238E27FC236}">
                <a16:creationId xmlns:a16="http://schemas.microsoft.com/office/drawing/2014/main" id="{72588FB8-8A01-4033-9B07-70179A31C494}"/>
              </a:ext>
            </a:extLst>
          </p:cNvPr>
          <p:cNvPicPr>
            <a:picLocks noChangeAspect="1"/>
          </p:cNvPicPr>
          <p:nvPr/>
        </p:nvPicPr>
        <p:blipFill>
          <a:blip r:embed="rId2"/>
          <a:stretch>
            <a:fillRect/>
          </a:stretch>
        </p:blipFill>
        <p:spPr>
          <a:xfrm>
            <a:off x="4141078" y="3010052"/>
            <a:ext cx="3759699" cy="159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561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77E021-6AD8-483F-84C8-F157AD16623C}"/>
              </a:ext>
            </a:extLst>
          </p:cNvPr>
          <p:cNvSpPr>
            <a:spLocks noGrp="1"/>
          </p:cNvSpPr>
          <p:nvPr>
            <p:ph type="title"/>
          </p:nvPr>
        </p:nvSpPr>
        <p:spPr/>
        <p:txBody>
          <a:bodyPr/>
          <a:lstStyle/>
          <a:p>
            <a:r>
              <a:rPr lang="es-419" dirty="0"/>
              <a:t>Proceso de inicio de sesión</a:t>
            </a:r>
            <a:endParaRPr lang="es-MX" dirty="0"/>
          </a:p>
        </p:txBody>
      </p:sp>
      <p:pic>
        <p:nvPicPr>
          <p:cNvPr id="8" name="Content Placeholder 7">
            <a:extLst>
              <a:ext uri="{FF2B5EF4-FFF2-40B4-BE49-F238E27FC236}">
                <a16:creationId xmlns:a16="http://schemas.microsoft.com/office/drawing/2014/main" id="{F7006055-E0C8-4ABE-8DE2-6D73BC2559BF}"/>
              </a:ext>
            </a:extLst>
          </p:cNvPr>
          <p:cNvPicPr>
            <a:picLocks noGrp="1" noChangeAspect="1"/>
          </p:cNvPicPr>
          <p:nvPr>
            <p:ph sz="half" idx="1"/>
          </p:nvPr>
        </p:nvPicPr>
        <p:blipFill>
          <a:blip r:embed="rId2"/>
          <a:stretch>
            <a:fillRect/>
          </a:stretch>
        </p:blipFill>
        <p:spPr>
          <a:xfrm>
            <a:off x="929891" y="1825625"/>
            <a:ext cx="3881118" cy="4351338"/>
          </a:xfrm>
        </p:spPr>
      </p:pic>
      <p:sp>
        <p:nvSpPr>
          <p:cNvPr id="6" name="Content Placeholder 5">
            <a:extLst>
              <a:ext uri="{FF2B5EF4-FFF2-40B4-BE49-F238E27FC236}">
                <a16:creationId xmlns:a16="http://schemas.microsoft.com/office/drawing/2014/main" id="{C58E8ED4-A9AE-4565-9381-E61A060F29EB}"/>
              </a:ext>
            </a:extLst>
          </p:cNvPr>
          <p:cNvSpPr>
            <a:spLocks noGrp="1"/>
          </p:cNvSpPr>
          <p:nvPr>
            <p:ph sz="half" idx="2"/>
          </p:nvPr>
        </p:nvSpPr>
        <p:spPr>
          <a:xfrm>
            <a:off x="5373789" y="1825625"/>
            <a:ext cx="5980011" cy="4351338"/>
          </a:xfrm>
        </p:spPr>
        <p:txBody>
          <a:bodyPr>
            <a:normAutofit fontScale="85000" lnSpcReduction="20000"/>
          </a:bodyPr>
          <a:lstStyle/>
          <a:p>
            <a:pPr marL="0" indent="0">
              <a:buNone/>
            </a:pPr>
            <a:r>
              <a:rPr lang="es-419" dirty="0"/>
              <a:t>Para iniciar sesión se le pide el correo electrónico que usó para registrarse y la contraseña que estableció. Si se confunde en alguno de los parámetros, la plataforma no le dejará acceder.</a:t>
            </a:r>
          </a:p>
          <a:p>
            <a:pPr marL="0" indent="0">
              <a:buNone/>
            </a:pPr>
            <a:endParaRPr lang="es-MX" dirty="0"/>
          </a:p>
          <a:p>
            <a:pPr marL="0" indent="0">
              <a:buNone/>
            </a:pPr>
            <a:r>
              <a:rPr lang="es-MX" dirty="0"/>
              <a:t>Si sus datos son correctos será redirigido a su panel de autor. En caso de contar con privilegios de acceso adicionales, la plataforma le preguntará bajo qué rol quiere acceder.</a:t>
            </a:r>
          </a:p>
          <a:p>
            <a:pPr marL="0" indent="0">
              <a:buNone/>
            </a:pPr>
            <a:endParaRPr lang="es-MX" dirty="0"/>
          </a:p>
          <a:p>
            <a:pPr marL="0" indent="0">
              <a:buNone/>
            </a:pPr>
            <a:r>
              <a:rPr lang="es-MX" dirty="0"/>
              <a:t>En caso de no recordar su contraseña, puede utilizar la opción de </a:t>
            </a:r>
            <a:r>
              <a:rPr lang="es-MX" b="1" dirty="0"/>
              <a:t>¿Olvidó su contraseña?</a:t>
            </a:r>
            <a:endParaRPr lang="es-419" b="1" dirty="0"/>
          </a:p>
        </p:txBody>
      </p:sp>
    </p:spTree>
    <p:extLst>
      <p:ext uri="{BB962C8B-B14F-4D97-AF65-F5344CB8AC3E}">
        <p14:creationId xmlns:p14="http://schemas.microsoft.com/office/powerpoint/2010/main" val="304666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2C21-8111-4161-BC5F-888BC59CDDAE}"/>
              </a:ext>
            </a:extLst>
          </p:cNvPr>
          <p:cNvSpPr>
            <a:spLocks noGrp="1"/>
          </p:cNvSpPr>
          <p:nvPr>
            <p:ph type="title"/>
          </p:nvPr>
        </p:nvSpPr>
        <p:spPr/>
        <p:txBody>
          <a:bodyPr/>
          <a:lstStyle/>
          <a:p>
            <a:r>
              <a:rPr lang="es-419" dirty="0"/>
              <a:t>Restablecer contraseña</a:t>
            </a:r>
            <a:endParaRPr lang="es-MX" dirty="0"/>
          </a:p>
        </p:txBody>
      </p:sp>
      <p:pic>
        <p:nvPicPr>
          <p:cNvPr id="6" name="Content Placeholder 5">
            <a:extLst>
              <a:ext uri="{FF2B5EF4-FFF2-40B4-BE49-F238E27FC236}">
                <a16:creationId xmlns:a16="http://schemas.microsoft.com/office/drawing/2014/main" id="{5D2DB22E-F55F-41EF-9A89-90638ABC42EC}"/>
              </a:ext>
            </a:extLst>
          </p:cNvPr>
          <p:cNvPicPr>
            <a:picLocks noGrp="1" noChangeAspect="1"/>
          </p:cNvPicPr>
          <p:nvPr>
            <p:ph sz="half" idx="1"/>
          </p:nvPr>
        </p:nvPicPr>
        <p:blipFill>
          <a:blip r:embed="rId2"/>
          <a:stretch>
            <a:fillRect/>
          </a:stretch>
        </p:blipFill>
        <p:spPr>
          <a:xfrm>
            <a:off x="919202" y="1825625"/>
            <a:ext cx="3905071" cy="3422040"/>
          </a:xfrm>
        </p:spPr>
      </p:pic>
      <p:sp>
        <p:nvSpPr>
          <p:cNvPr id="4" name="Content Placeholder 3">
            <a:extLst>
              <a:ext uri="{FF2B5EF4-FFF2-40B4-BE49-F238E27FC236}">
                <a16:creationId xmlns:a16="http://schemas.microsoft.com/office/drawing/2014/main" id="{CEA7664A-E2C7-4480-95A8-0893EF91521D}"/>
              </a:ext>
            </a:extLst>
          </p:cNvPr>
          <p:cNvSpPr>
            <a:spLocks noGrp="1"/>
          </p:cNvSpPr>
          <p:nvPr>
            <p:ph sz="half" idx="2"/>
          </p:nvPr>
        </p:nvSpPr>
        <p:spPr>
          <a:xfrm>
            <a:off x="5337754" y="1825625"/>
            <a:ext cx="6016046" cy="4351338"/>
          </a:xfrm>
        </p:spPr>
        <p:txBody>
          <a:bodyPr>
            <a:normAutofit fontScale="92500" lnSpcReduction="20000"/>
          </a:bodyPr>
          <a:lstStyle/>
          <a:p>
            <a:pPr marL="0" indent="0">
              <a:buNone/>
            </a:pPr>
            <a:r>
              <a:rPr lang="es-419" dirty="0"/>
              <a:t>Debido a que su acceso es general para varias plataformas de la AMG, si requiere restablecer su contraseña será llevado al sitio de la AMG y ahí se le pedirá su correo electrónico.</a:t>
            </a:r>
          </a:p>
          <a:p>
            <a:pPr marL="0" indent="0">
              <a:buNone/>
            </a:pPr>
            <a:endParaRPr lang="es-419" dirty="0"/>
          </a:p>
          <a:p>
            <a:pPr marL="0" indent="0">
              <a:buNone/>
            </a:pPr>
            <a:r>
              <a:rPr lang="es-419" dirty="0"/>
              <a:t>Si existe una cuenta con su e-mail le llegará un correo con un vínculo para restablecer su contraseña.</a:t>
            </a:r>
          </a:p>
          <a:p>
            <a:pPr marL="0" indent="0">
              <a:buNone/>
            </a:pPr>
            <a:endParaRPr lang="es-419" dirty="0"/>
          </a:p>
          <a:p>
            <a:pPr marL="0" indent="0">
              <a:buNone/>
            </a:pPr>
            <a:r>
              <a:rPr lang="es-419" dirty="0"/>
              <a:t>OJO: El vínculo tiene una vigencia de 48 horas a partir de la solicitud de recuperación. Posterior a eso no servirá.</a:t>
            </a:r>
            <a:endParaRPr lang="es-MX" dirty="0"/>
          </a:p>
        </p:txBody>
      </p:sp>
    </p:spTree>
    <p:extLst>
      <p:ext uri="{BB962C8B-B14F-4D97-AF65-F5344CB8AC3E}">
        <p14:creationId xmlns:p14="http://schemas.microsoft.com/office/powerpoint/2010/main" val="174781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25233-F76B-4018-8159-BE14F6B5C477}"/>
              </a:ext>
            </a:extLst>
          </p:cNvPr>
          <p:cNvSpPr>
            <a:spLocks noGrp="1"/>
          </p:cNvSpPr>
          <p:nvPr>
            <p:ph idx="1"/>
          </p:nvPr>
        </p:nvSpPr>
        <p:spPr>
          <a:xfrm>
            <a:off x="838200" y="828816"/>
            <a:ext cx="10515600" cy="5348147"/>
          </a:xfrm>
        </p:spPr>
        <p:txBody>
          <a:bodyPr/>
          <a:lstStyle/>
          <a:p>
            <a:pPr marL="0" indent="0">
              <a:buNone/>
            </a:pPr>
            <a:r>
              <a:rPr lang="es-419" dirty="0"/>
              <a:t>Si usted tiene alguna duda relacionada con la plataforma, con algo relacionado a los trabajos y artículos o alguna duda general, puede utilizar la opción de Contáctenos.</a:t>
            </a:r>
            <a:endParaRPr lang="es-MX" dirty="0"/>
          </a:p>
        </p:txBody>
      </p:sp>
      <p:pic>
        <p:nvPicPr>
          <p:cNvPr id="5" name="Picture 4">
            <a:extLst>
              <a:ext uri="{FF2B5EF4-FFF2-40B4-BE49-F238E27FC236}">
                <a16:creationId xmlns:a16="http://schemas.microsoft.com/office/drawing/2014/main" id="{F19EE956-C4A4-4A4C-89FB-679D431CCFE2}"/>
              </a:ext>
            </a:extLst>
          </p:cNvPr>
          <p:cNvPicPr>
            <a:picLocks noChangeAspect="1"/>
          </p:cNvPicPr>
          <p:nvPr/>
        </p:nvPicPr>
        <p:blipFill>
          <a:blip r:embed="rId2"/>
          <a:stretch>
            <a:fillRect/>
          </a:stretch>
        </p:blipFill>
        <p:spPr>
          <a:xfrm>
            <a:off x="3715331" y="3314289"/>
            <a:ext cx="4058950" cy="1527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46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376</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¿Cómo acceder a la plataforma de trabajos libres?</vt:lpstr>
      <vt:lpstr>PowerPoint Presentation</vt:lpstr>
      <vt:lpstr>PowerPoint Presentation</vt:lpstr>
      <vt:lpstr>Proceso de registro</vt:lpstr>
      <vt:lpstr>PowerPoint Presentation</vt:lpstr>
      <vt:lpstr>Proceso de inicio de sesión</vt:lpstr>
      <vt:lpstr>Restablecer contraseña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acceder a la plataforma de trabajos libres?</dc:title>
  <dc:creator>Mihail Minkov</dc:creator>
  <cp:lastModifiedBy>Mihail Minkov</cp:lastModifiedBy>
  <cp:revision>1</cp:revision>
  <dcterms:created xsi:type="dcterms:W3CDTF">2021-07-28T22:22:57Z</dcterms:created>
  <dcterms:modified xsi:type="dcterms:W3CDTF">2021-07-29T05:53:19Z</dcterms:modified>
</cp:coreProperties>
</file>